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67" r:id="rId4"/>
    <p:sldId id="264" r:id="rId5"/>
    <p:sldId id="262" r:id="rId6"/>
    <p:sldId id="260" r:id="rId7"/>
    <p:sldId id="265"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29E6A65-2DFE-42F8-98B7-C1C86DECA3F9}" type="datetimeFigureOut">
              <a:rPr lang="it-IT" smtClean="0"/>
              <a:t>25/05/21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5006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29E6A65-2DFE-42F8-98B7-C1C86DECA3F9}" type="datetimeFigureOut">
              <a:rPr lang="it-IT" smtClean="0"/>
              <a:t>25/05/21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202518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29E6A65-2DFE-42F8-98B7-C1C86DECA3F9}" type="datetimeFigureOut">
              <a:rPr lang="it-IT" smtClean="0"/>
              <a:t>25/05/21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269049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29E6A65-2DFE-42F8-98B7-C1C86DECA3F9}" type="datetimeFigureOut">
              <a:rPr lang="it-IT" smtClean="0"/>
              <a:t>25/05/21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277080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E29E6A65-2DFE-42F8-98B7-C1C86DECA3F9}" type="datetimeFigureOut">
              <a:rPr lang="it-IT" smtClean="0"/>
              <a:t>25/05/21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279656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29E6A65-2DFE-42F8-98B7-C1C86DECA3F9}" type="datetimeFigureOut">
              <a:rPr lang="it-IT" smtClean="0"/>
              <a:t>25/05/21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18442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29E6A65-2DFE-42F8-98B7-C1C86DECA3F9}" type="datetimeFigureOut">
              <a:rPr lang="it-IT" smtClean="0"/>
              <a:t>25/05/21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179910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29E6A65-2DFE-42F8-98B7-C1C86DECA3F9}" type="datetimeFigureOut">
              <a:rPr lang="it-IT" smtClean="0"/>
              <a:t>25/05/21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97083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29E6A65-2DFE-42F8-98B7-C1C86DECA3F9}" type="datetimeFigureOut">
              <a:rPr lang="it-IT" smtClean="0"/>
              <a:t>25/05/21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287269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29E6A65-2DFE-42F8-98B7-C1C86DECA3F9}" type="datetimeFigureOut">
              <a:rPr lang="it-IT" smtClean="0"/>
              <a:t>25/05/21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285655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29E6A65-2DFE-42F8-98B7-C1C86DECA3F9}" type="datetimeFigureOut">
              <a:rPr lang="it-IT" smtClean="0"/>
              <a:t>25/05/21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3E96BD-DCCF-474F-B39F-DA3DD03270D1}" type="slidenum">
              <a:rPr lang="it-IT" smtClean="0"/>
              <a:t>‹N›</a:t>
            </a:fld>
            <a:endParaRPr lang="it-IT"/>
          </a:p>
        </p:txBody>
      </p:sp>
    </p:spTree>
    <p:extLst>
      <p:ext uri="{BB962C8B-B14F-4D97-AF65-F5344CB8AC3E}">
        <p14:creationId xmlns:p14="http://schemas.microsoft.com/office/powerpoint/2010/main" val="22484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E6A65-2DFE-42F8-98B7-C1C86DECA3F9}" type="datetimeFigureOut">
              <a:rPr lang="it-IT" smtClean="0"/>
              <a:t>25/05/21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E96BD-DCCF-474F-B39F-DA3DD03270D1}" type="slidenum">
              <a:rPr lang="it-IT" smtClean="0"/>
              <a:t>‹N›</a:t>
            </a:fld>
            <a:endParaRPr lang="it-IT"/>
          </a:p>
        </p:txBody>
      </p:sp>
    </p:spTree>
    <p:extLst>
      <p:ext uri="{BB962C8B-B14F-4D97-AF65-F5344CB8AC3E}">
        <p14:creationId xmlns:p14="http://schemas.microsoft.com/office/powerpoint/2010/main" val="373881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E83F023-EFE7-FA42-B36A-3E1AEB78A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410" y="771286"/>
            <a:ext cx="7333940" cy="5972413"/>
          </a:xfrm>
          <a:prstGeom prst="rect">
            <a:avLst/>
          </a:prstGeom>
        </p:spPr>
      </p:pic>
    </p:spTree>
    <p:extLst>
      <p:ext uri="{BB962C8B-B14F-4D97-AF65-F5344CB8AC3E}">
        <p14:creationId xmlns:p14="http://schemas.microsoft.com/office/powerpoint/2010/main" val="293737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43131" y="337362"/>
            <a:ext cx="3829878" cy="892552"/>
          </a:xfrm>
          <a:prstGeom prst="rect">
            <a:avLst/>
          </a:prstGeom>
          <a:noFill/>
        </p:spPr>
        <p:txBody>
          <a:bodyPr wrap="square" rtlCol="0">
            <a:spAutoFit/>
          </a:bodyPr>
          <a:lstStyle/>
          <a:p>
            <a:r>
              <a:rPr lang="it-IT" sz="2800" b="1" dirty="0"/>
              <a:t>I.C. 70 MARINO S.ROSA</a:t>
            </a:r>
          </a:p>
          <a:p>
            <a:pPr algn="ctr"/>
            <a:r>
              <a:rPr lang="it-IT" sz="2400" b="1" dirty="0"/>
              <a:t>Scuola dell’Infanzia Lotto O</a:t>
            </a:r>
          </a:p>
        </p:txBody>
      </p:sp>
      <p:pic>
        <p:nvPicPr>
          <p:cNvPr id="3" name="Immagine 2">
            <a:extLst>
              <a:ext uri="{FF2B5EF4-FFF2-40B4-BE49-F238E27FC236}">
                <a16:creationId xmlns:a16="http://schemas.microsoft.com/office/drawing/2014/main" id="{D098783D-8054-1047-BDA2-2C2067D46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809" y="1197562"/>
            <a:ext cx="6502400" cy="4876800"/>
          </a:xfrm>
          <a:prstGeom prst="rect">
            <a:avLst/>
          </a:prstGeom>
        </p:spPr>
      </p:pic>
      <p:sp>
        <p:nvSpPr>
          <p:cNvPr id="6" name="CasellaDiTesto 5">
            <a:extLst>
              <a:ext uri="{FF2B5EF4-FFF2-40B4-BE49-F238E27FC236}">
                <a16:creationId xmlns:a16="http://schemas.microsoft.com/office/drawing/2014/main" id="{F7F599ED-1493-7F40-944A-CE117FC19B9D}"/>
              </a:ext>
            </a:extLst>
          </p:cNvPr>
          <p:cNvSpPr txBox="1"/>
          <p:nvPr/>
        </p:nvSpPr>
        <p:spPr>
          <a:xfrm>
            <a:off x="345688" y="1488568"/>
            <a:ext cx="3484190" cy="4401205"/>
          </a:xfrm>
          <a:prstGeom prst="rect">
            <a:avLst/>
          </a:prstGeom>
          <a:noFill/>
        </p:spPr>
        <p:txBody>
          <a:bodyPr wrap="square" rtlCol="0">
            <a:spAutoFit/>
          </a:bodyPr>
          <a:lstStyle/>
          <a:p>
            <a:r>
              <a:rPr lang="it-IT" sz="2000" b="1" dirty="0">
                <a:highlight>
                  <a:srgbClr val="FFFF00"/>
                </a:highlight>
              </a:rPr>
              <a:t>Digital Kids</a:t>
            </a:r>
          </a:p>
          <a:p>
            <a:endParaRPr lang="it-IT" sz="2000" b="1" dirty="0"/>
          </a:p>
          <a:p>
            <a:pPr algn="r"/>
            <a:r>
              <a:rPr lang="it-IT" sz="1600" dirty="0"/>
              <a:t>La progettazione e l’organizzazione dovrebbero consentire una strutturazione polifunzionale degli spazi interni ed esterni dei servizi.</a:t>
            </a:r>
          </a:p>
          <a:p>
            <a:pPr algn="r"/>
            <a:endParaRPr lang="it-IT" sz="1600" dirty="0"/>
          </a:p>
          <a:p>
            <a:pPr algn="r"/>
            <a:r>
              <a:rPr lang="it-IT" sz="1600" dirty="0"/>
              <a:t>La conoscenza reciproca tra genitori e personale educativo, il dialogo aperto e improntato all’ascolto e all’accoglienza, la co-progettazione degli ambienti e dei percorsi educativi </a:t>
            </a:r>
          </a:p>
          <a:p>
            <a:pPr algn="r"/>
            <a:r>
              <a:rPr lang="it-IT" sz="1600" dirty="0"/>
              <a:t>sono momenti concreti di una alleanza educativa che sa rispettare le reciproche </a:t>
            </a:r>
            <a:r>
              <a:rPr lang="it-IT" sz="1600" dirty="0" err="1"/>
              <a:t>responsabilita</a:t>
            </a:r>
            <a:r>
              <a:rPr lang="it-IT" sz="1600" dirty="0"/>
              <a:t>̀. </a:t>
            </a:r>
          </a:p>
          <a:p>
            <a:endParaRPr lang="it-IT" sz="1600" dirty="0"/>
          </a:p>
          <a:p>
            <a:endParaRPr lang="it-IT" sz="1600" dirty="0"/>
          </a:p>
        </p:txBody>
      </p:sp>
    </p:spTree>
    <p:extLst>
      <p:ext uri="{BB962C8B-B14F-4D97-AF65-F5344CB8AC3E}">
        <p14:creationId xmlns:p14="http://schemas.microsoft.com/office/powerpoint/2010/main" val="396359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43131" y="337362"/>
            <a:ext cx="4428672" cy="892552"/>
          </a:xfrm>
          <a:prstGeom prst="rect">
            <a:avLst/>
          </a:prstGeom>
          <a:noFill/>
        </p:spPr>
        <p:txBody>
          <a:bodyPr wrap="square" rtlCol="0">
            <a:spAutoFit/>
          </a:bodyPr>
          <a:lstStyle/>
          <a:p>
            <a:pPr algn="ctr"/>
            <a:r>
              <a:rPr lang="it-IT" sz="2800" b="1" dirty="0"/>
              <a:t>I.C. 70 MARINO S.ROSA</a:t>
            </a:r>
          </a:p>
          <a:p>
            <a:pPr algn="ctr"/>
            <a:r>
              <a:rPr lang="it-IT" sz="2400" b="1" dirty="0"/>
              <a:t>Scuola dell’Infanzia Santa Rosa</a:t>
            </a:r>
          </a:p>
        </p:txBody>
      </p:sp>
      <p:sp>
        <p:nvSpPr>
          <p:cNvPr id="13" name="CasellaDiTesto 12">
            <a:extLst>
              <a:ext uri="{FF2B5EF4-FFF2-40B4-BE49-F238E27FC236}">
                <a16:creationId xmlns:a16="http://schemas.microsoft.com/office/drawing/2014/main" id="{1C73DDBB-94ED-C545-B08A-C9C7154A75F8}"/>
              </a:ext>
            </a:extLst>
          </p:cNvPr>
          <p:cNvSpPr txBox="1"/>
          <p:nvPr/>
        </p:nvSpPr>
        <p:spPr>
          <a:xfrm>
            <a:off x="7311734" y="1404983"/>
            <a:ext cx="3829878" cy="4955203"/>
          </a:xfrm>
          <a:prstGeom prst="rect">
            <a:avLst/>
          </a:prstGeom>
          <a:noFill/>
        </p:spPr>
        <p:txBody>
          <a:bodyPr wrap="square" rtlCol="0">
            <a:spAutoFit/>
          </a:bodyPr>
          <a:lstStyle/>
          <a:p>
            <a:pPr algn="ctr"/>
            <a:r>
              <a:rPr lang="it-IT" sz="2800" b="1" dirty="0"/>
              <a:t>Gli spazi e l’apprendimento</a:t>
            </a:r>
          </a:p>
          <a:p>
            <a:pPr algn="ctr"/>
            <a:endParaRPr lang="it-IT" sz="2800" b="1" dirty="0"/>
          </a:p>
          <a:p>
            <a:pPr algn="just"/>
            <a:r>
              <a:rPr lang="it-IT" sz="1600" dirty="0"/>
              <a:t>Grazie al progetto </a:t>
            </a:r>
            <a:r>
              <a:rPr lang="it-IT" sz="1600" b="1" i="1" dirty="0"/>
              <a:t>Fare Scuola</a:t>
            </a:r>
            <a:r>
              <a:rPr lang="it-IT" sz="1600" dirty="0"/>
              <a:t>, abbiamo ripensato alcuni spazi dell’Istituto in modo da supportare </a:t>
            </a:r>
            <a:r>
              <a:rPr lang="it-IT" sz="1600" dirty="0" err="1"/>
              <a:t>attivita</a:t>
            </a:r>
            <a:r>
              <a:rPr lang="it-IT" sz="1600" dirty="0"/>
              <a:t>̀ differenziate e migliorare la comunicazione all’esterno. A partire dai punti di debolezza dell’ambiente, gli architetti hanno progettato strutture su misura che si integrano nel già esistente, ampliando le </a:t>
            </a:r>
            <a:r>
              <a:rPr lang="it-IT" sz="1600" dirty="0" err="1"/>
              <a:t>possibilita</a:t>
            </a:r>
            <a:r>
              <a:rPr lang="it-IT" sz="1600" dirty="0"/>
              <a:t>̀ e le </a:t>
            </a:r>
            <a:r>
              <a:rPr lang="it-IT" sz="1600" dirty="0" err="1"/>
              <a:t>modalita</a:t>
            </a:r>
            <a:r>
              <a:rPr lang="it-IT" sz="1600" dirty="0"/>
              <a:t>̀ di relazione fra alunni, genitori e insegnanti. Qualcosa è cambiato nella qualità̀ degli ambienti scolastici, ma anche nelle pratiche didattiche della scuola dell’infanzia e primaria. </a:t>
            </a:r>
          </a:p>
          <a:p>
            <a:pPr algn="ctr"/>
            <a:r>
              <a:rPr lang="it-IT" sz="2000" b="1" dirty="0">
                <a:highlight>
                  <a:srgbClr val="FFFF00"/>
                </a:highlight>
              </a:rPr>
              <a:t>Lo spazio parla</a:t>
            </a:r>
          </a:p>
        </p:txBody>
      </p:sp>
      <p:pic>
        <p:nvPicPr>
          <p:cNvPr id="14" name="Immagine 13">
            <a:extLst>
              <a:ext uri="{FF2B5EF4-FFF2-40B4-BE49-F238E27FC236}">
                <a16:creationId xmlns:a16="http://schemas.microsoft.com/office/drawing/2014/main" id="{1129A193-3442-7B48-B199-4C4B690FB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02" y="1413026"/>
            <a:ext cx="6175795" cy="4619784"/>
          </a:xfrm>
          <a:prstGeom prst="rect">
            <a:avLst/>
          </a:prstGeom>
        </p:spPr>
      </p:pic>
    </p:spTree>
    <p:extLst>
      <p:ext uri="{BB962C8B-B14F-4D97-AF65-F5344CB8AC3E}">
        <p14:creationId xmlns:p14="http://schemas.microsoft.com/office/powerpoint/2010/main" val="273993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57062B-714D-D24C-8FF8-859D3AD8F11B}"/>
              </a:ext>
            </a:extLst>
          </p:cNvPr>
          <p:cNvSpPr>
            <a:spLocks noGrp="1"/>
          </p:cNvSpPr>
          <p:nvPr>
            <p:ph type="title"/>
          </p:nvPr>
        </p:nvSpPr>
        <p:spPr>
          <a:xfrm>
            <a:off x="424069" y="3286540"/>
            <a:ext cx="5873257" cy="3188504"/>
          </a:xfrm>
        </p:spPr>
        <p:txBody>
          <a:bodyPr>
            <a:normAutofit fontScale="90000"/>
          </a:bodyPr>
          <a:lstStyle/>
          <a:p>
            <a:r>
              <a:rPr lang="it-IT" sz="1800" dirty="0"/>
              <a:t>La struttura presente lungo tutto il corridoio del nostro Istituto è stata progettato in modo che si potesse lasciare una ‘traccia’ per documentare le varie attività che vengono svolte nelle sezioni e non solo. </a:t>
            </a:r>
            <a:br>
              <a:rPr lang="it-IT" sz="1800" dirty="0"/>
            </a:br>
            <a:r>
              <a:rPr lang="it-IT" sz="1800" dirty="0"/>
              <a:t>La</a:t>
            </a:r>
            <a:r>
              <a:rPr lang="it-IT" sz="1800" b="0" i="0" dirty="0">
                <a:effectLst/>
              </a:rPr>
              <a:t> documentazione è parte integrante e strutturale delle teorie educative e delle didattiche. Rende visibile e valutabile la natura dei processi di apprendimento soggettivi e di gruppo dei bambini, facendone un patrimonio comune.</a:t>
            </a:r>
            <a:r>
              <a:rPr lang="it-IT" sz="1600" dirty="0">
                <a:latin typeface="Source Sans Pro" panose="020B0503030403020204" pitchFamily="34" charset="0"/>
              </a:rPr>
              <a:t> </a:t>
            </a:r>
            <a:br>
              <a:rPr lang="it-IT" sz="1600" dirty="0">
                <a:latin typeface="Source Sans Pro" panose="020B0503030403020204" pitchFamily="34" charset="0"/>
              </a:rPr>
            </a:br>
            <a:r>
              <a:rPr lang="it-IT" sz="1800" dirty="0"/>
              <a:t>Il lungo corridoio è scandito da tavoli blu e tutti possono scoprire, se si soffermano a guardare, su cosa lavorano i bambini. A piccoli gruppi, gli alunni escono dall’aula per partecipare alle </a:t>
            </a:r>
            <a:r>
              <a:rPr lang="it-IT" sz="1800" dirty="0" err="1"/>
              <a:t>attivita</a:t>
            </a:r>
            <a:r>
              <a:rPr lang="it-IT" sz="1800" dirty="0"/>
              <a:t>̀, con il vantaggio di poter lasciare i giochi sulle mensole. I pannelli danno la </a:t>
            </a:r>
            <a:r>
              <a:rPr lang="it-IT" sz="1800" dirty="0" err="1"/>
              <a:t>possibilita</a:t>
            </a:r>
            <a:r>
              <a:rPr lang="it-IT" sz="1800" dirty="0"/>
              <a:t>̀ di mostrare i risultati dei laboratori anche alle mamme di passaggio. </a:t>
            </a:r>
          </a:p>
        </p:txBody>
      </p:sp>
      <p:pic>
        <p:nvPicPr>
          <p:cNvPr id="5" name="Immagine 4">
            <a:extLst>
              <a:ext uri="{FF2B5EF4-FFF2-40B4-BE49-F238E27FC236}">
                <a16:creationId xmlns:a16="http://schemas.microsoft.com/office/drawing/2014/main" id="{36F955E7-CC05-4D40-AEFA-BEEBAAE2C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225" y="947788"/>
            <a:ext cx="4287798" cy="5678040"/>
          </a:xfrm>
          <a:prstGeom prst="rect">
            <a:avLst/>
          </a:prstGeom>
        </p:spPr>
      </p:pic>
      <p:pic>
        <p:nvPicPr>
          <p:cNvPr id="6" name="Immagine 5" descr="Immagine che contiene testo, interni, parecchi&#10;&#10;Descrizione generata automaticamente">
            <a:extLst>
              <a:ext uri="{FF2B5EF4-FFF2-40B4-BE49-F238E27FC236}">
                <a16:creationId xmlns:a16="http://schemas.microsoft.com/office/drawing/2014/main" id="{62C76479-DF12-A54A-B6CF-F5B6470D5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77" y="644567"/>
            <a:ext cx="5023781" cy="2674982"/>
          </a:xfrm>
          <a:prstGeom prst="rect">
            <a:avLst/>
          </a:prstGeom>
        </p:spPr>
      </p:pic>
      <p:sp>
        <p:nvSpPr>
          <p:cNvPr id="3" name="CasellaDiTesto 2">
            <a:extLst>
              <a:ext uri="{FF2B5EF4-FFF2-40B4-BE49-F238E27FC236}">
                <a16:creationId xmlns:a16="http://schemas.microsoft.com/office/drawing/2014/main" id="{2E1883B4-2E54-4116-A25A-19AF4BCF5DCF}"/>
              </a:ext>
            </a:extLst>
          </p:cNvPr>
          <p:cNvSpPr txBox="1"/>
          <p:nvPr/>
        </p:nvSpPr>
        <p:spPr>
          <a:xfrm>
            <a:off x="3189530" y="121347"/>
            <a:ext cx="6215593" cy="523220"/>
          </a:xfrm>
          <a:prstGeom prst="rect">
            <a:avLst/>
          </a:prstGeom>
          <a:noFill/>
        </p:spPr>
        <p:txBody>
          <a:bodyPr wrap="square" rtlCol="0">
            <a:spAutoFit/>
          </a:bodyPr>
          <a:lstStyle/>
          <a:p>
            <a:pPr algn="ctr"/>
            <a:r>
              <a:rPr lang="it-IT" sz="2800" b="1" dirty="0">
                <a:highlight>
                  <a:srgbClr val="FFFF00"/>
                </a:highlight>
              </a:rPr>
              <a:t>La documentazione </a:t>
            </a:r>
          </a:p>
        </p:txBody>
      </p:sp>
    </p:spTree>
    <p:extLst>
      <p:ext uri="{BB962C8B-B14F-4D97-AF65-F5344CB8AC3E}">
        <p14:creationId xmlns:p14="http://schemas.microsoft.com/office/powerpoint/2010/main" val="80975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CC6D5DD5-F89D-FF45-9FAA-B8665656EE00}"/>
              </a:ext>
            </a:extLst>
          </p:cNvPr>
          <p:cNvSpPr txBox="1"/>
          <p:nvPr/>
        </p:nvSpPr>
        <p:spPr>
          <a:xfrm>
            <a:off x="7611621" y="1406490"/>
            <a:ext cx="3829878" cy="2185214"/>
          </a:xfrm>
          <a:prstGeom prst="rect">
            <a:avLst/>
          </a:prstGeom>
          <a:noFill/>
        </p:spPr>
        <p:txBody>
          <a:bodyPr wrap="square" rtlCol="0">
            <a:spAutoFit/>
          </a:bodyPr>
          <a:lstStyle/>
          <a:p>
            <a:pPr algn="ctr"/>
            <a:r>
              <a:rPr lang="it-IT" sz="2800" b="1" dirty="0"/>
              <a:t>La torre</a:t>
            </a:r>
          </a:p>
          <a:p>
            <a:r>
              <a:rPr lang="it-IT" dirty="0"/>
              <a:t>Sono spazi molto accoglienti in cui i piccoli gruppi possono sperimentare didattiche diverse dal lavoro frontale, attraverso l’utilizzo di lavagne e tavoli luminosi, manipolando oggetti e creando percorsi sensoriali.</a:t>
            </a:r>
            <a:endParaRPr lang="it-IT" sz="2400" b="1" dirty="0"/>
          </a:p>
        </p:txBody>
      </p:sp>
      <p:pic>
        <p:nvPicPr>
          <p:cNvPr id="3" name="Immagine 2">
            <a:extLst>
              <a:ext uri="{FF2B5EF4-FFF2-40B4-BE49-F238E27FC236}">
                <a16:creationId xmlns:a16="http://schemas.microsoft.com/office/drawing/2014/main" id="{53984E89-440C-EA42-92C3-DA51836C6F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942" y="4453097"/>
            <a:ext cx="3303236" cy="2154845"/>
          </a:xfrm>
          <a:prstGeom prst="rect">
            <a:avLst/>
          </a:prstGeom>
        </p:spPr>
      </p:pic>
      <p:pic>
        <p:nvPicPr>
          <p:cNvPr id="5" name="Immagine 4">
            <a:extLst>
              <a:ext uri="{FF2B5EF4-FFF2-40B4-BE49-F238E27FC236}">
                <a16:creationId xmlns:a16="http://schemas.microsoft.com/office/drawing/2014/main" id="{861BCC52-E6FC-45DF-8BB5-5D4482033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131" y="3106933"/>
            <a:ext cx="3501009" cy="3501009"/>
          </a:xfrm>
          <a:prstGeom prst="rect">
            <a:avLst/>
          </a:prstGeom>
        </p:spPr>
      </p:pic>
      <p:pic>
        <p:nvPicPr>
          <p:cNvPr id="12" name="Immagine 11">
            <a:extLst>
              <a:ext uri="{FF2B5EF4-FFF2-40B4-BE49-F238E27FC236}">
                <a16:creationId xmlns:a16="http://schemas.microsoft.com/office/drawing/2014/main" id="{9F66D79A-514F-224B-9E14-EB01F3C83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25" y="489466"/>
            <a:ext cx="2682537" cy="3576716"/>
          </a:xfrm>
          <a:prstGeom prst="rect">
            <a:avLst/>
          </a:prstGeom>
        </p:spPr>
      </p:pic>
      <p:sp>
        <p:nvSpPr>
          <p:cNvPr id="7" name="CasellaDiTesto 6">
            <a:extLst>
              <a:ext uri="{FF2B5EF4-FFF2-40B4-BE49-F238E27FC236}">
                <a16:creationId xmlns:a16="http://schemas.microsoft.com/office/drawing/2014/main" id="{71F042B9-F1DA-EF4B-8FD5-A5E7396CA455}"/>
              </a:ext>
            </a:extLst>
          </p:cNvPr>
          <p:cNvSpPr txBox="1"/>
          <p:nvPr/>
        </p:nvSpPr>
        <p:spPr>
          <a:xfrm>
            <a:off x="3514262" y="659425"/>
            <a:ext cx="3829878" cy="400110"/>
          </a:xfrm>
          <a:prstGeom prst="rect">
            <a:avLst/>
          </a:prstGeom>
          <a:noFill/>
        </p:spPr>
        <p:txBody>
          <a:bodyPr wrap="square" rtlCol="0">
            <a:spAutoFit/>
          </a:bodyPr>
          <a:lstStyle/>
          <a:p>
            <a:pPr algn="ctr"/>
            <a:r>
              <a:rPr lang="it-IT" sz="2000" b="1" dirty="0">
                <a:highlight>
                  <a:srgbClr val="FFFF00"/>
                </a:highlight>
              </a:rPr>
              <a:t>Lo spazio è riconoscibile</a:t>
            </a:r>
          </a:p>
        </p:txBody>
      </p:sp>
    </p:spTree>
    <p:extLst>
      <p:ext uri="{BB962C8B-B14F-4D97-AF65-F5344CB8AC3E}">
        <p14:creationId xmlns:p14="http://schemas.microsoft.com/office/powerpoint/2010/main" val="52265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3991" y="379142"/>
            <a:ext cx="10515600" cy="1302612"/>
          </a:xfrm>
        </p:spPr>
        <p:txBody>
          <a:bodyPr>
            <a:normAutofit fontScale="90000"/>
          </a:bodyPr>
          <a:lstStyle/>
          <a:p>
            <a:r>
              <a:rPr lang="it-IT" sz="2000" b="1" dirty="0">
                <a:highlight>
                  <a:srgbClr val="FFFF00"/>
                </a:highlight>
                <a:latin typeface="+mn-lt"/>
              </a:rPr>
              <a:t>Atelier digitali</a:t>
            </a:r>
            <a:br>
              <a:rPr lang="it-IT" sz="2000" b="1" dirty="0">
                <a:latin typeface="+mn-lt"/>
              </a:rPr>
            </a:br>
            <a:r>
              <a:rPr lang="it-IT" sz="1600" dirty="0"/>
              <a:t>“L’apprendimento si fonda sulla naturale </a:t>
            </a:r>
            <a:r>
              <a:rPr lang="it-IT" sz="1600" dirty="0" err="1"/>
              <a:t>curiosita</a:t>
            </a:r>
            <a:r>
              <a:rPr lang="it-IT" sz="1600" dirty="0"/>
              <a:t>̀ dei bambini nei confronti dell’ambiente circostante, da scoprire e da conoscere nelle sue </a:t>
            </a:r>
            <a:r>
              <a:rPr lang="it-IT" sz="1600" dirty="0" err="1"/>
              <a:t>tipicita</a:t>
            </a:r>
            <a:r>
              <a:rPr lang="it-IT" sz="1600" dirty="0"/>
              <a:t>̀ e variazioni, </a:t>
            </a:r>
            <a:r>
              <a:rPr lang="it-IT" sz="1600" dirty="0" err="1"/>
              <a:t>regolarita</a:t>
            </a:r>
            <a:r>
              <a:rPr lang="it-IT" sz="1600" dirty="0"/>
              <a:t>̀ e cambiamenti”. La  scuola dell’infanzia si è affacciata ad un nuovo approccio che si fa spazio sempre più nella nostra realtà, il digitale. Il nostro istituto ha allestito due atelier digitali in due plessi che vengono usati quotidianamente dai bambini della scuola offrendo nuovi modi di apprendere. Attraverso il progetto FA.C.E. tutt’ora in corso, abbiamo potuto sperimentare un approccio educativo anche con i bambini della fascia d’età 0-3 e ciò ha permesso di mettere in risalto delle differenze nell’uso che i bimbi di diversa età fanno nei diversi atelier.     </a:t>
            </a:r>
            <a:br>
              <a:rPr lang="it-IT" sz="1800" dirty="0"/>
            </a:br>
            <a:br>
              <a:rPr lang="it-IT" sz="1800" dirty="0">
                <a:latin typeface="+mn-lt"/>
              </a:rPr>
            </a:br>
            <a:endParaRPr lang="it-IT" sz="1800" dirty="0">
              <a:latin typeface="+mn-lt"/>
            </a:endParaRPr>
          </a:p>
        </p:txBody>
      </p:sp>
      <p:pic>
        <p:nvPicPr>
          <p:cNvPr id="4" name="Immagine 3" descr="Immagine che contiene testo, interni, diverso&#10;&#10;Descrizione generata automaticamente">
            <a:extLst>
              <a:ext uri="{FF2B5EF4-FFF2-40B4-BE49-F238E27FC236}">
                <a16:creationId xmlns:a16="http://schemas.microsoft.com/office/drawing/2014/main" id="{F1DD8016-78D9-4A54-BE48-6AB77A9E5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570" y="1681754"/>
            <a:ext cx="5042262" cy="5042262"/>
          </a:xfrm>
          <a:prstGeom prst="rect">
            <a:avLst/>
          </a:prstGeom>
        </p:spPr>
      </p:pic>
      <p:pic>
        <p:nvPicPr>
          <p:cNvPr id="6" name="Immagine 5" descr="Immagine che contiene testo, interni, diverso, vario&#10;&#10;Descrizione generata automaticamente">
            <a:extLst>
              <a:ext uri="{FF2B5EF4-FFF2-40B4-BE49-F238E27FC236}">
                <a16:creationId xmlns:a16="http://schemas.microsoft.com/office/drawing/2014/main" id="{63F6D9EE-31D1-4746-B61A-270FD45DD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09" y="1681754"/>
            <a:ext cx="5042263" cy="5042263"/>
          </a:xfrm>
          <a:prstGeom prst="rect">
            <a:avLst/>
          </a:prstGeom>
        </p:spPr>
      </p:pic>
    </p:spTree>
    <p:extLst>
      <p:ext uri="{BB962C8B-B14F-4D97-AF65-F5344CB8AC3E}">
        <p14:creationId xmlns:p14="http://schemas.microsoft.com/office/powerpoint/2010/main" val="66834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F191C4-D0AD-0543-BEE8-9372D4983C52}"/>
              </a:ext>
            </a:extLst>
          </p:cNvPr>
          <p:cNvSpPr>
            <a:spLocks noGrp="1"/>
          </p:cNvSpPr>
          <p:nvPr>
            <p:ph type="title"/>
          </p:nvPr>
        </p:nvSpPr>
        <p:spPr>
          <a:xfrm>
            <a:off x="838200" y="365125"/>
            <a:ext cx="10515600" cy="360517"/>
          </a:xfrm>
        </p:spPr>
        <p:txBody>
          <a:bodyPr>
            <a:noAutofit/>
          </a:bodyPr>
          <a:lstStyle/>
          <a:p>
            <a:pPr algn="ctr"/>
            <a:r>
              <a:rPr lang="it-IT" sz="2000" b="1" dirty="0">
                <a:highlight>
                  <a:srgbClr val="FFFF00"/>
                </a:highlight>
              </a:rPr>
              <a:t>Assaggi di… scienza</a:t>
            </a:r>
            <a:r>
              <a:rPr lang="it-IT" sz="2000" b="1">
                <a:highlight>
                  <a:srgbClr val="FFFF00"/>
                </a:highlight>
              </a:rPr>
              <a:t>… semplice</a:t>
            </a:r>
            <a:endParaRPr lang="it-IT" sz="2000" b="1" dirty="0">
              <a:highlight>
                <a:srgbClr val="FFFF00"/>
              </a:highlight>
            </a:endParaRPr>
          </a:p>
        </p:txBody>
      </p:sp>
      <p:pic>
        <p:nvPicPr>
          <p:cNvPr id="4" name="Segnaposto contenuto 3">
            <a:extLst>
              <a:ext uri="{FF2B5EF4-FFF2-40B4-BE49-F238E27FC236}">
                <a16:creationId xmlns:a16="http://schemas.microsoft.com/office/drawing/2014/main" id="{0D95FFBC-A47C-4243-AF08-FE37487E079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858" y="906160"/>
            <a:ext cx="5045680" cy="5045680"/>
          </a:xfrm>
          <a:prstGeom prst="rect">
            <a:avLst/>
          </a:prstGeom>
        </p:spPr>
      </p:pic>
      <p:sp>
        <p:nvSpPr>
          <p:cNvPr id="3" name="CasellaDiTesto 2">
            <a:extLst>
              <a:ext uri="{FF2B5EF4-FFF2-40B4-BE49-F238E27FC236}">
                <a16:creationId xmlns:a16="http://schemas.microsoft.com/office/drawing/2014/main" id="{0BF57C33-9E47-4DBC-A828-29EC4352465B}"/>
              </a:ext>
            </a:extLst>
          </p:cNvPr>
          <p:cNvSpPr txBox="1"/>
          <p:nvPr/>
        </p:nvSpPr>
        <p:spPr>
          <a:xfrm>
            <a:off x="6217074" y="948690"/>
            <a:ext cx="5257800" cy="5078313"/>
          </a:xfrm>
          <a:prstGeom prst="rect">
            <a:avLst/>
          </a:prstGeom>
          <a:noFill/>
        </p:spPr>
        <p:txBody>
          <a:bodyPr wrap="square" rtlCol="0">
            <a:spAutoFit/>
          </a:bodyPr>
          <a:lstStyle/>
          <a:p>
            <a:r>
              <a:rPr lang="it-IT" dirty="0"/>
              <a:t>«Molti studi hanno dimostrato che la partecipazione a programmi </a:t>
            </a:r>
            <a:r>
              <a:rPr lang="it-IT" dirty="0" err="1"/>
              <a:t>pre</a:t>
            </a:r>
            <a:r>
              <a:rPr lang="it-IT" dirty="0"/>
              <a:t>-scolastici di alta </a:t>
            </a:r>
            <a:r>
              <a:rPr lang="it-IT" dirty="0" err="1"/>
              <a:t>qualita</a:t>
            </a:r>
            <a:r>
              <a:rPr lang="it-IT" dirty="0"/>
              <a:t>̀ da parte di bambini provenienti da famiglie svantaggiate porta al conseguimento di competenze cognitive migliori e influisce in modo considerevole e a lungo termine sulle capacità socio- emozionali». </a:t>
            </a:r>
          </a:p>
          <a:p>
            <a:endParaRPr lang="it-IT" dirty="0"/>
          </a:p>
          <a:p>
            <a:r>
              <a:rPr lang="it-IT" dirty="0"/>
              <a:t>Questo spazio è stato </a:t>
            </a:r>
            <a:r>
              <a:rPr lang="it-IT" sz="1800" dirty="0">
                <a:effectLst/>
                <a:latin typeface="Calibri" panose="020F0502020204030204" pitchFamily="34" charset="0"/>
                <a:ea typeface="Times New Roman" panose="02020603050405020304" pitchFamily="18" charset="0"/>
              </a:rPr>
              <a:t>progettato nell’ambito del progetto FA.C.E. per </a:t>
            </a:r>
            <a:r>
              <a:rPr lang="it-IT" b="0" i="0" dirty="0">
                <a:effectLst/>
                <a:latin typeface="Source Sans Pro" panose="020B0503030403020204" pitchFamily="34" charset="0"/>
              </a:rPr>
              <a:t>spostare il baricentro dell'educazione dall'aula ad altri ambienti. </a:t>
            </a:r>
          </a:p>
          <a:p>
            <a:r>
              <a:rPr lang="it-IT" b="0" i="0" dirty="0">
                <a:effectLst/>
                <a:latin typeface="Source Sans Pro" panose="020B0503030403020204" pitchFamily="34" charset="0"/>
              </a:rPr>
              <a:t>Qui i bambini incontrano soggetti viventi (insetti), scoprono fenomeni inaspettati, utilizzando anche degli strumenti tecnologici come i tablet e il microscopio che aprono un nuovo sguardo sulle cose, dal micro-ambiente al macro. </a:t>
            </a:r>
          </a:p>
          <a:p>
            <a:r>
              <a:rPr lang="it-IT" dirty="0">
                <a:latin typeface="Source Sans Pro" panose="020B0503030403020204" pitchFamily="34" charset="0"/>
              </a:rPr>
              <a:t>E’ un luogo in cui si costruiscono percorsi per far emergere in loro competenze di ricerca, di osservazione e di sperimentazione. </a:t>
            </a:r>
            <a:endParaRPr lang="it-IT" dirty="0"/>
          </a:p>
        </p:txBody>
      </p:sp>
    </p:spTree>
    <p:extLst>
      <p:ext uri="{BB962C8B-B14F-4D97-AF65-F5344CB8AC3E}">
        <p14:creationId xmlns:p14="http://schemas.microsoft.com/office/powerpoint/2010/main" val="25619457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618</Words>
  <Application>Microsoft Macintosh PowerPoint</Application>
  <PresentationFormat>Widescreen</PresentationFormat>
  <Paragraphs>26</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Calibri Light</vt:lpstr>
      <vt:lpstr>Source Sans Pro</vt:lpstr>
      <vt:lpstr>Tema di Office</vt:lpstr>
      <vt:lpstr>Presentazione standard di PowerPoint</vt:lpstr>
      <vt:lpstr>Presentazione standard di PowerPoint</vt:lpstr>
      <vt:lpstr>Presentazione standard di PowerPoint</vt:lpstr>
      <vt:lpstr>La struttura presente lungo tutto il corridoio del nostro Istituto è stata progettato in modo che si potesse lasciare una ‘traccia’ per documentare le varie attività che vengono svolte nelle sezioni e non solo.  La documentazione è parte integrante e strutturale delle teorie educative e delle didattiche. Rende visibile e valutabile la natura dei processi di apprendimento soggettivi e di gruppo dei bambini, facendone un patrimonio comune.  Il lungo corridoio è scandito da tavoli blu e tutti possono scoprire, se si soffermano a guardare, su cosa lavorano i bambini. A piccoli gruppi, gli alunni escono dall’aula per partecipare alle attività, con il vantaggio di poter lasciare i giochi sulle mensole. I pannelli danno la possibilità di mostrare i risultati dei laboratori anche alle mamme di passaggio. </vt:lpstr>
      <vt:lpstr>Presentazione standard di PowerPoint</vt:lpstr>
      <vt:lpstr>Atelier digitali “L’apprendimento si fonda sulla naturale curiosità dei bambini nei confronti dell’ambiente circostante, da scoprire e da conoscere nelle sue tipicità e variazioni, regolarità e cambiamenti”. La  scuola dell’infanzia si è affacciata ad un nuovo approccio che si fa spazio sempre più nella nostra realtà, il digitale. Il nostro istituto ha allestito due atelier digitali in due plessi che vengono usati quotidianamente dai bambini della scuola offrendo nuovi modi di apprendere. Attraverso il progetto FA.C.E. tutt’ora in corso, abbiamo potuto sperimentare un approccio educativo anche con i bambini della fascia d’età 0-3 e ciò ha permesso di mettere in risalto delle differenze nell’uso che i bimbi di diversa età fanno nei diversi atelier.       </vt:lpstr>
      <vt:lpstr>Assaggi di… scienza… semplice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agatamarangon</dc:creator>
  <cp:lastModifiedBy>Nino Nino</cp:lastModifiedBy>
  <cp:revision>58</cp:revision>
  <dcterms:created xsi:type="dcterms:W3CDTF">2020-10-02T07:43:03Z</dcterms:created>
  <dcterms:modified xsi:type="dcterms:W3CDTF">2021-05-25T18:36:42Z</dcterms:modified>
</cp:coreProperties>
</file>